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80" r:id="rId5"/>
    <p:sldId id="257" r:id="rId6"/>
    <p:sldId id="279" r:id="rId7"/>
    <p:sldId id="269" r:id="rId8"/>
    <p:sldId id="282" r:id="rId9"/>
    <p:sldId id="285" r:id="rId10"/>
    <p:sldId id="258" r:id="rId11"/>
    <p:sldId id="284" r:id="rId12"/>
    <p:sldId id="286" r:id="rId13"/>
    <p:sldId id="283" r:id="rId14"/>
    <p:sldId id="263" r:id="rId15"/>
    <p:sldId id="287" r:id="rId16"/>
    <p:sldId id="264" r:id="rId17"/>
    <p:sldId id="265" r:id="rId18"/>
    <p:sldId id="267" r:id="rId19"/>
    <p:sldId id="275" r:id="rId20"/>
    <p:sldId id="268" r:id="rId21"/>
    <p:sldId id="288" r:id="rId22"/>
    <p:sldId id="262" r:id="rId23"/>
    <p:sldId id="272" r:id="rId24"/>
    <p:sldId id="273" r:id="rId25"/>
    <p:sldId id="276" r:id="rId26"/>
    <p:sldId id="290" r:id="rId27"/>
    <p:sldId id="274" r:id="rId28"/>
    <p:sldId id="289" r:id="rId29"/>
    <p:sldId id="291" r:id="rId30"/>
    <p:sldId id="292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Значение атрибута </a:t>
          </a:r>
          <a:r>
            <a:rPr lang="en-US" dirty="0"/>
            <a:t>‘</a:t>
          </a:r>
          <a:r>
            <a:rPr lang="en-US" dirty="0" err="1"/>
            <a:t>href</a:t>
          </a:r>
          <a:r>
            <a:rPr lang="en-US" dirty="0"/>
            <a:t>’</a:t>
          </a:r>
          <a:endParaRPr lang="ru-RU" dirty="0"/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Текст элемента</a:t>
          </a:r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706435" y="1820"/>
          <a:ext cx="1830609" cy="915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Страница</a:t>
          </a:r>
        </a:p>
      </dsp:txBody>
      <dsp:txXfrm>
        <a:off x="1733243" y="28628"/>
        <a:ext cx="1776993" cy="861688"/>
      </dsp:txXfrm>
    </dsp:sp>
    <dsp:sp modelId="{389E51E1-0918-489A-8058-C35AD7B034F4}">
      <dsp:nvSpPr>
        <dsp:cNvPr id="0" name=""/>
        <dsp:cNvSpPr/>
      </dsp:nvSpPr>
      <dsp:spPr>
        <a:xfrm>
          <a:off x="1889496" y="917124"/>
          <a:ext cx="183060" cy="686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78"/>
              </a:lnTo>
              <a:lnTo>
                <a:pt x="183060" y="6864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2072557" y="1145951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класса = </a:t>
          </a:r>
          <a:r>
            <a:rPr lang="en-US" sz="1900" kern="1200" dirty="0"/>
            <a:t>‘</a:t>
          </a:r>
          <a:r>
            <a:rPr lang="en-US" sz="1900" kern="1200" dirty="0" err="1"/>
            <a:t>red_bloks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1172759"/>
        <a:ext cx="1410871" cy="861688"/>
      </dsp:txXfrm>
    </dsp:sp>
    <dsp:sp modelId="{FF02C0EA-6D0E-4ACC-B38C-B0373A21613D}">
      <dsp:nvSpPr>
        <dsp:cNvPr id="0" name=""/>
        <dsp:cNvSpPr/>
      </dsp:nvSpPr>
      <dsp:spPr>
        <a:xfrm>
          <a:off x="1889496" y="917124"/>
          <a:ext cx="183060" cy="183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609"/>
              </a:lnTo>
              <a:lnTo>
                <a:pt x="183060" y="18306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2072557" y="2290082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тэга </a:t>
          </a:r>
          <a:r>
            <a:rPr lang="en-US" sz="1900" kern="1200" dirty="0"/>
            <a:t>‘a’</a:t>
          </a:r>
        </a:p>
      </dsp:txBody>
      <dsp:txXfrm>
        <a:off x="2099365" y="2316890"/>
        <a:ext cx="1410871" cy="861688"/>
      </dsp:txXfrm>
    </dsp:sp>
    <dsp:sp modelId="{0AE2EBA9-FE19-4B78-950F-47CE1B51021B}">
      <dsp:nvSpPr>
        <dsp:cNvPr id="0" name=""/>
        <dsp:cNvSpPr/>
      </dsp:nvSpPr>
      <dsp:spPr>
        <a:xfrm>
          <a:off x="1889496" y="917124"/>
          <a:ext cx="183060" cy="297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740"/>
              </a:lnTo>
              <a:lnTo>
                <a:pt x="183060" y="297474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2072557" y="3434213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Значение атрибута </a:t>
          </a:r>
          <a:r>
            <a:rPr lang="en-US" sz="1900" kern="1200" dirty="0"/>
            <a:t>‘</a:t>
          </a:r>
          <a:r>
            <a:rPr lang="en-US" sz="1900" kern="1200" dirty="0" err="1"/>
            <a:t>href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3461021"/>
        <a:ext cx="1410871" cy="861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491520" y="1845"/>
          <a:ext cx="1701979" cy="85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Страница</a:t>
          </a:r>
        </a:p>
      </dsp:txBody>
      <dsp:txXfrm>
        <a:off x="1516445" y="26770"/>
        <a:ext cx="1652129" cy="801139"/>
      </dsp:txXfrm>
    </dsp:sp>
    <dsp:sp modelId="{389E51E1-0918-489A-8058-C35AD7B034F4}">
      <dsp:nvSpPr>
        <dsp:cNvPr id="0" name=""/>
        <dsp:cNvSpPr/>
      </dsp:nvSpPr>
      <dsp:spPr>
        <a:xfrm>
          <a:off x="1661718" y="852835"/>
          <a:ext cx="170197" cy="638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242"/>
              </a:lnTo>
              <a:lnTo>
                <a:pt x="170197" y="6382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1831916" y="1065583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класса = </a:t>
          </a:r>
          <a:r>
            <a:rPr lang="en-US" sz="1800" kern="1200" dirty="0"/>
            <a:t>‘</a:t>
          </a:r>
          <a:r>
            <a:rPr lang="en-US" sz="1800" kern="1200" dirty="0" err="1"/>
            <a:t>red_bloks</a:t>
          </a:r>
          <a:r>
            <a:rPr lang="en-US" sz="1800" kern="1200" dirty="0"/>
            <a:t>’</a:t>
          </a:r>
          <a:endParaRPr lang="ru-RU" sz="1800" kern="1200" dirty="0"/>
        </a:p>
      </dsp:txBody>
      <dsp:txXfrm>
        <a:off x="1856841" y="1090508"/>
        <a:ext cx="1311733" cy="801139"/>
      </dsp:txXfrm>
    </dsp:sp>
    <dsp:sp modelId="{FF02C0EA-6D0E-4ACC-B38C-B0373A21613D}">
      <dsp:nvSpPr>
        <dsp:cNvPr id="0" name=""/>
        <dsp:cNvSpPr/>
      </dsp:nvSpPr>
      <dsp:spPr>
        <a:xfrm>
          <a:off x="1661718" y="852835"/>
          <a:ext cx="170197" cy="1701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979"/>
              </a:lnTo>
              <a:lnTo>
                <a:pt x="170197" y="1701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1831916" y="2129320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тэга </a:t>
          </a:r>
          <a:r>
            <a:rPr lang="en-US" sz="1800" kern="1200" dirty="0"/>
            <a:t>‘a’</a:t>
          </a:r>
        </a:p>
      </dsp:txBody>
      <dsp:txXfrm>
        <a:off x="1856841" y="2154245"/>
        <a:ext cx="1311733" cy="801139"/>
      </dsp:txXfrm>
    </dsp:sp>
    <dsp:sp modelId="{0AE2EBA9-FE19-4B78-950F-47CE1B51021B}">
      <dsp:nvSpPr>
        <dsp:cNvPr id="0" name=""/>
        <dsp:cNvSpPr/>
      </dsp:nvSpPr>
      <dsp:spPr>
        <a:xfrm>
          <a:off x="1661718" y="852835"/>
          <a:ext cx="170197" cy="2765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5717"/>
              </a:lnTo>
              <a:lnTo>
                <a:pt x="170197" y="276571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1831916" y="3193058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Текст элемента</a:t>
          </a:r>
        </a:p>
      </dsp:txBody>
      <dsp:txXfrm>
        <a:off x="1856841" y="3217983"/>
        <a:ext cx="1311733" cy="80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FB1C2-5A5D-EDBD-4CA0-89919BA77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1F607F-A8EB-B09A-E2D1-868F155D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07D987-57CC-8B25-850B-B3626FB6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11E1C-AEDB-5815-50C7-EB0B475F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77251-124B-FF34-4553-63DAE3EB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81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44F8E-C795-FB79-C857-F7F9B75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A913F5-4DC2-59FF-54EE-B071C2628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37CD57-F15E-8CFB-5E3A-3560C70F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36ED-E129-64A3-60B6-677AB8AE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C605E-4670-61D8-7A1C-43BBFBCC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12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FF0C8E-BCAC-847F-BFCC-82F1391A4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6467C0-874E-315C-5607-B14E6946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B4B23-4D50-51A5-F755-574E94C3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9AC93A-36A5-FF3E-1542-D7EDDE13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CABD06-C5F7-1208-A247-2C46CAC1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00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86458-6C76-C3A0-D46A-CEAA9B2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FD080-E245-9030-2EA0-B5A77120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A7D296-C207-6990-C3F6-C9E74778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BE4AB-0E9F-294B-8B17-7865A8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B39EE-B5EC-E9F1-BBB2-2FFDCAED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4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85954-605B-D02C-BB13-3183426E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04169-269B-8792-6AE4-8A06B920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DEFFF7-C856-56D9-2FC6-4E81B371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57CAB7-938F-8AF8-537B-8BC0D1F6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4FCB2E-7D58-902F-03E2-1ACFA9EA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53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2C0AB-27D6-4B45-D176-89FEE78B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08B36-AF81-9C6A-ABDC-4C8D94423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C69D1C-D0EF-190B-7B8F-FD66347A0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0A5D2-A503-D3B4-EF3F-7AF98276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B68E16-E64C-12CC-791F-7BB08005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11AA76-EB41-BBAC-97F4-0256F55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0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5F3B6-BF79-6112-40D9-924296A5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D1D2A-07E8-EA77-F104-727C8F4F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E8FC66-7044-A4BD-8DBB-860F16B9F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DACE3-A03C-763E-86F6-A5FFE516B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DBB40-A604-9B86-FFA5-140C5A40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E26F03-1FB1-6945-BA84-A6999216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CD417F-DE5C-4D30-8609-8EDD95F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3923F6-3F18-BE6C-1B02-777AE89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5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B7619-A50A-63C6-F143-ABDE1F42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EF66BF-33F0-B518-D616-1CE0A26B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9DAE60-8D22-2632-9CCB-4A6D662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6E01-B8AA-DAF0-1D79-6752FA4A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35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640B27-2EB8-7DB1-1D10-0366DD3C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0B0A75-B304-7B56-ADFF-C743004D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2843ED-A8A6-66BA-7B65-52EE017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60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B22B1-D6B6-8A0C-E20D-9BE97B0B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59F1B-A23F-CD95-3D7A-DB58A35D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0EA289-FF81-D524-2361-F64223282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A85DF2-D963-F5E1-9250-9CB531C7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7991B-3115-7571-2C08-EC62CD4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3BF3B4-00C4-BFAF-4C13-5DC51EDE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51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B863D-9112-D389-F4B1-BC38E52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AF714-DBF8-D13A-53DC-3260EE0EC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69882C-ADEA-9DA2-E81D-96EA884BD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D1C95-EA51-7043-37A0-2A3AA6EB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29A70A-6037-3BB3-ACA3-E6144833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A6311-A8A5-1297-E706-947F1932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7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8E4F3-9BF8-13AB-AFC5-5FACAF62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562B18-866E-3EFD-6A04-08EDC6CE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54D64A-B27C-6198-F47A-1B3A4670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EB115-2AB7-7852-FE2B-5989B0F85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DBD33-C659-E372-9756-4E044E83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5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&#1050;&#1072;&#1088;&#1090;&#1072;_&#1080;&#1085;&#1092;&#1086;&#1088;&#1084;&#1072;&#1090;&#1080;&#1079;&#1072;&#1094;&#1080;&#1080;_&#1073;&#1080;&#1079;&#1085;&#1077;&#1089;&#1072;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7.wdp"/><Relationship Id="rId17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microsoft.com/office/2007/relationships/hdphoto" Target="../media/hdphoto5.wdp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5C452-06BE-FE96-DCBB-3E2ECA530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Парсинг</a:t>
            </a:r>
            <a:r>
              <a:rPr lang="ru-RU" dirty="0"/>
              <a:t> без боли и страха:</a:t>
            </a:r>
            <a:br>
              <a:rPr lang="ru-RU" dirty="0"/>
            </a:br>
            <a:r>
              <a:rPr lang="ru-RU" dirty="0"/>
              <a:t>с помощью</a:t>
            </a:r>
            <a:br>
              <a:rPr lang="en-US" dirty="0"/>
            </a:br>
            <a:r>
              <a:rPr lang="en-US" dirty="0"/>
              <a:t>Docker </a:t>
            </a:r>
            <a:r>
              <a:rPr lang="ru-RU" dirty="0"/>
              <a:t>и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383EA3-7672-376F-2854-B833148A4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Егор Иванов,</a:t>
            </a:r>
          </a:p>
          <a:p>
            <a:pPr algn="r"/>
            <a:r>
              <a:rPr lang="ru-RU" dirty="0"/>
              <a:t>Стажер-исследователь МЛЭНА</a:t>
            </a:r>
          </a:p>
        </p:txBody>
      </p:sp>
    </p:spTree>
    <p:extLst>
      <p:ext uri="{BB962C8B-B14F-4D97-AF65-F5344CB8AC3E}">
        <p14:creationId xmlns:p14="http://schemas.microsoft.com/office/powerpoint/2010/main" val="272399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FFB2D-AA21-B4AA-63B3-D5ECD604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Docker?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8538B-DF4E-4EC5-F0B2-263F7FA8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492" y="1736747"/>
            <a:ext cx="4252369" cy="430520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Контейнеры — как грузовые контейнеры: изолированы, стандартизированы, внутри — своя операционная среда</a:t>
            </a:r>
          </a:p>
          <a:p>
            <a:r>
              <a:rPr lang="ru-RU" dirty="0" err="1"/>
              <a:t>Docker</a:t>
            </a:r>
            <a:r>
              <a:rPr lang="ru-RU" dirty="0"/>
              <a:t> Desktop — как портовый кран: управляет и запускает контейнеры</a:t>
            </a:r>
          </a:p>
          <a:p>
            <a:r>
              <a:rPr lang="ru-RU" dirty="0"/>
              <a:t>Удобно "перевозить" приложения между системами без изменений</a:t>
            </a:r>
          </a:p>
          <a:p>
            <a:endParaRPr lang="ru-RU" dirty="0"/>
          </a:p>
        </p:txBody>
      </p:sp>
      <p:pic>
        <p:nvPicPr>
          <p:cNvPr id="3074" name="Picture 2" descr="Загруженное изображение">
            <a:extLst>
              <a:ext uri="{FF2B5EF4-FFF2-40B4-BE49-F238E27FC236}">
                <a16:creationId xmlns:a16="http://schemas.microsoft.com/office/drawing/2014/main" id="{4CD847DC-2260-1D97-029B-9BB45B04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40" y="1767431"/>
            <a:ext cx="5986045" cy="33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5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86EAC-5B5D-4D06-15E5-E6D856E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43922-B563-20C0-80C2-286E5119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5422"/>
          </a:xfrm>
        </p:spPr>
        <p:txBody>
          <a:bodyPr/>
          <a:lstStyle/>
          <a:p>
            <a:r>
              <a:rPr lang="ru-RU" dirty="0"/>
              <a:t>Возможность автоматического перезапуска при сбоях</a:t>
            </a:r>
          </a:p>
          <a:p>
            <a:r>
              <a:rPr lang="ru-RU" dirty="0"/>
              <a:t>Возможность работать </a:t>
            </a:r>
            <a:r>
              <a:rPr lang="ru-RU" dirty="0" err="1"/>
              <a:t>фоново</a:t>
            </a:r>
            <a:r>
              <a:rPr lang="ru-RU" dirty="0"/>
              <a:t> без явного запуска</a:t>
            </a:r>
          </a:p>
          <a:p>
            <a:r>
              <a:rPr lang="ru-RU" dirty="0"/>
              <a:t>Возможность без лишних проблем разместить на любом сервере или компьютере этот же парсер</a:t>
            </a:r>
          </a:p>
        </p:txBody>
      </p:sp>
    </p:spTree>
    <p:extLst>
      <p:ext uri="{BB962C8B-B14F-4D97-AF65-F5344CB8AC3E}">
        <p14:creationId xmlns:p14="http://schemas.microsoft.com/office/powerpoint/2010/main" val="33483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E177-CD24-071E-6CAB-C8DE1F50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СУБД?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8B95A-8BF0-F193-05C8-152B5DE7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СУБД</a:t>
            </a:r>
            <a:r>
              <a:rPr lang="ru-RU" dirty="0"/>
              <a:t> — это как </a:t>
            </a:r>
            <a:r>
              <a:rPr lang="ru-RU" b="1" dirty="0"/>
              <a:t>умный шкаф с каталогами, метками и поиском</a:t>
            </a:r>
            <a:r>
              <a:rPr lang="ru-RU" dirty="0"/>
              <a:t>. Ты можешь мгновенно найти нужное, отсортировать по критериям, заменить одну строку, не трогая остальные, и всё это — безопасно и быстро, даже если "шкаф" весит десятки гигабайт.</a:t>
            </a:r>
          </a:p>
          <a:p>
            <a:r>
              <a:rPr lang="ru-RU" b="1" dirty="0"/>
              <a:t>СSV-файл</a:t>
            </a:r>
            <a:r>
              <a:rPr lang="ru-RU" dirty="0"/>
              <a:t> — это как </a:t>
            </a:r>
            <a:r>
              <a:rPr lang="ru-RU" b="1" dirty="0"/>
              <a:t>куча бумажек, сложенных в ящик</a:t>
            </a:r>
            <a:r>
              <a:rPr lang="ru-RU" dirty="0"/>
              <a:t>. Информацию ты можешь туда записать, но чтобы что-то найти или изменить, нужно перерывать всё вручную. Подходит для небольших объёмов, но быстро становится неудобным.</a:t>
            </a:r>
          </a:p>
        </p:txBody>
      </p:sp>
    </p:spTree>
    <p:extLst>
      <p:ext uri="{BB962C8B-B14F-4D97-AF65-F5344CB8AC3E}">
        <p14:creationId xmlns:p14="http://schemas.microsoft.com/office/powerpoint/2010/main" val="411481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597C0-41BA-735D-96E3-11F81248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дала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ED8854-3D73-6E54-3402-519EB408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эффективно отслеживать ошибки и перезаписывать файл без особых проблем</a:t>
            </a:r>
          </a:p>
          <a:p>
            <a:r>
              <a:rPr lang="ru-RU" dirty="0"/>
              <a:t>Эффективный менеджмент данных (данные весят меньше, доступ к ним осуществлять проще, оперативная память остается свободнее)</a:t>
            </a:r>
          </a:p>
          <a:p>
            <a:r>
              <a:rPr lang="ru-RU" dirty="0"/>
              <a:t>Возможность распараллелить сбор данных (на 1-м уровне собираем работодателей, на втором – вакансии внутри них – и всё параллельно)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37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перейдем к простому примеру</a:t>
            </a:r>
            <a:r>
              <a:rPr lang="en-US" dirty="0"/>
              <a:t> </a:t>
            </a:r>
            <a:r>
              <a:rPr lang="ru-RU" dirty="0"/>
              <a:t>и поймем логику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Предположим, нам надо собрать аналитику по продуктам, представленным на российском ИТ-рынке:</a:t>
            </a:r>
          </a:p>
          <a:p>
            <a:pPr lvl="1"/>
            <a:r>
              <a:rPr lang="ru-RU" dirty="0"/>
              <a:t>Как много продуктов для той или иной технологии?</a:t>
            </a:r>
          </a:p>
          <a:p>
            <a:pPr lvl="1"/>
            <a:r>
              <a:rPr lang="ru-RU" dirty="0"/>
              <a:t>Как много продуктов, которые </a:t>
            </a:r>
            <a:r>
              <a:rPr lang="ru-RU"/>
              <a:t>перестали обновляться?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8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можем воспользоваться порталом </a:t>
            </a:r>
            <a:r>
              <a:rPr lang="en-US" dirty="0" err="1"/>
              <a:t>TAdviser</a:t>
            </a:r>
            <a:r>
              <a:rPr lang="ru-RU" dirty="0"/>
              <a:t>, агрегирующим эту информацию 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https://www.tadviser.ru/index.php/</a:t>
            </a:r>
            <a:r>
              <a:rPr lang="ru-RU" dirty="0" err="1">
                <a:hlinkClick r:id="rId2"/>
              </a:rPr>
              <a:t>Карта_информатизации_бизнеса</a:t>
            </a:r>
            <a:r>
              <a:rPr lang="ru-RU" dirty="0">
                <a:hlinkClick r:id="rId2"/>
              </a:rPr>
              <a:t>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5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0B14-5C09-2634-40E9-FAF77075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библиотеки </a:t>
            </a:r>
            <a:r>
              <a:rPr lang="en-US" dirty="0" err="1"/>
              <a:t>rvest</a:t>
            </a:r>
            <a:r>
              <a:rPr lang="en-US" dirty="0"/>
              <a:t> (1)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A3145-3588-80A1-DAA1-21F7B849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сайте мы видим список технологий</a:t>
            </a:r>
          </a:p>
          <a:p>
            <a:r>
              <a:rPr lang="ru-RU" dirty="0"/>
              <a:t>Этот список генерируется в данном формате по заведомо написанному скрипту, передаваемому вашему браузеру</a:t>
            </a:r>
          </a:p>
          <a:p>
            <a:r>
              <a:rPr lang="ru-RU" dirty="0"/>
              <a:t>Браузер уже генерирует красивую картинку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346EFC1-472D-7635-2C19-D63863BE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03" y="3929729"/>
            <a:ext cx="9027399" cy="26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4B2F7-0C8F-C87C-9ECB-4BD970E5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библиотеки </a:t>
            </a:r>
            <a:r>
              <a:rPr lang="en-US" dirty="0" err="1"/>
              <a:t>rvest</a:t>
            </a:r>
            <a:r>
              <a:rPr lang="en-US" dirty="0"/>
              <a:t> (</a:t>
            </a:r>
            <a:r>
              <a:rPr lang="ru-RU" dirty="0"/>
              <a:t>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7425B-7794-2809-F150-E5EE7587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ru-RU" dirty="0"/>
              <a:t>Нажмем проверку элемента кода,</a:t>
            </a:r>
          </a:p>
          <a:p>
            <a:r>
              <a:rPr lang="ru-RU" dirty="0"/>
              <a:t>Наведем на какую-нибудь технологию и посмотрим, где в этом скрипте находится наш элемент</a:t>
            </a:r>
          </a:p>
          <a:p>
            <a:r>
              <a:rPr lang="ru-RU" dirty="0"/>
              <a:t>Мы видим, что их все объединяет нахождение в тэге </a:t>
            </a:r>
            <a:r>
              <a:rPr lang="en-US" dirty="0"/>
              <a:t>div</a:t>
            </a:r>
            <a:r>
              <a:rPr lang="ru-RU" dirty="0"/>
              <a:t> класса </a:t>
            </a:r>
            <a:r>
              <a:rPr lang="en-US" dirty="0"/>
              <a:t>‘</a:t>
            </a:r>
            <a:r>
              <a:rPr lang="en-US" dirty="0" err="1"/>
              <a:t>red_bloks</a:t>
            </a:r>
            <a:r>
              <a:rPr lang="en-US" dirty="0"/>
              <a:t>’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B3A56-984D-31B2-9243-7E7926E2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3" t="8039" r="480" b="53113"/>
          <a:stretch/>
        </p:blipFill>
        <p:spPr>
          <a:xfrm>
            <a:off x="443813" y="3930983"/>
            <a:ext cx="11304371" cy="28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028FD-DE77-E764-48C6-D46F1A8A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ссылок из элементов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EADA454-AAC5-67A7-2BA3-272BF2519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46096"/>
              </p:ext>
            </p:extLst>
          </p:nvPr>
        </p:nvGraphicFramePr>
        <p:xfrm>
          <a:off x="285879" y="1854749"/>
          <a:ext cx="5243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2FC1B30-E9A3-B4E6-0C2F-97B94A3AD433}"/>
              </a:ext>
            </a:extLst>
          </p:cNvPr>
          <p:cNvSpPr txBox="1"/>
          <p:nvPr/>
        </p:nvSpPr>
        <p:spPr>
          <a:xfrm>
            <a:off x="4614958" y="239794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hrefs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html_attr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118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58F57-63C5-3894-630E-CBA47AEE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Попробуйте написать код для извлечения названий технологий из тех же элементов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5BF20-2802-C0A6-3793-576DA13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Подсказка – чтобы извлечь текст, можно воспользоваться функцией </a:t>
            </a:r>
            <a:r>
              <a:rPr lang="en-US" dirty="0" err="1">
                <a:solidFill>
                  <a:schemeClr val="accent1"/>
                </a:solidFill>
              </a:rPr>
              <a:t>html_text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lang="ru-RU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8AA3F3-F5C7-1F92-ECB8-0DC07A501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283976"/>
              </p:ext>
            </p:extLst>
          </p:nvPr>
        </p:nvGraphicFramePr>
        <p:xfrm>
          <a:off x="519082" y="2724790"/>
          <a:ext cx="4685020" cy="40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BA1F1-C860-760C-80B5-BA7A9BB712F2}"/>
              </a:ext>
            </a:extLst>
          </p:cNvPr>
          <p:cNvSpPr txBox="1"/>
          <p:nvPr/>
        </p:nvSpPr>
        <p:spPr>
          <a:xfrm>
            <a:off x="4492220" y="323256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techno_titles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5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C9773-0AB2-AA58-43F0-B56C90F7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AF3A19-0F9A-1A1B-39FC-AADBE7178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 сбор данных из интернета (определение)</a:t>
            </a:r>
          </a:p>
        </p:txBody>
      </p:sp>
    </p:spTree>
    <p:extLst>
      <p:ext uri="{BB962C8B-B14F-4D97-AF65-F5344CB8AC3E}">
        <p14:creationId xmlns:p14="http://schemas.microsoft.com/office/powerpoint/2010/main" val="314183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3D9A9-4B45-81DD-2411-A9141EB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ED68F-4C47-ED26-7657-CFBE0158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технологий и извлечь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424901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39F04-A4D0-5B10-62F1-29BFC8A6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Третий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7D850-818D-309F-D78C-5A67BA53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из таблиц второго слоя</a:t>
            </a:r>
          </a:p>
          <a:p>
            <a:r>
              <a:rPr lang="ru-RU" dirty="0"/>
              <a:t>Необходим двойной цикл: идем по таблицам, затем – по ссылкам внутри таблиц</a:t>
            </a:r>
          </a:p>
        </p:txBody>
      </p:sp>
    </p:spTree>
    <p:extLst>
      <p:ext uri="{BB962C8B-B14F-4D97-AF65-F5344CB8AC3E}">
        <p14:creationId xmlns:p14="http://schemas.microsoft.com/office/powerpoint/2010/main" val="319571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>
            <a:extLst>
              <a:ext uri="{FF2B5EF4-FFF2-40B4-BE49-F238E27FC236}">
                <a16:creationId xmlns:a16="http://schemas.microsoft.com/office/drawing/2014/main" id="{7D63244E-4E05-5CC8-DDAA-4C791954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80" y="3603664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формированное изображение">
            <a:extLst>
              <a:ext uri="{FF2B5EF4-FFF2-40B4-BE49-F238E27FC236}">
                <a16:creationId xmlns:a16="http://schemas.microsoft.com/office/drawing/2014/main" id="{47B82930-0DA9-A468-2BA3-4E4306CE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20" y="1584669"/>
            <a:ext cx="3095290" cy="30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формированное изображение">
            <a:extLst>
              <a:ext uri="{FF2B5EF4-FFF2-40B4-BE49-F238E27FC236}">
                <a16:creationId xmlns:a16="http://schemas.microsoft.com/office/drawing/2014/main" id="{416788FA-A974-5399-6AFC-D70FD34C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026527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F41CF-B043-5CAA-B534-C863B41E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783F44-0128-9465-47D1-7066D8658F46}"/>
              </a:ext>
            </a:extLst>
          </p:cNvPr>
          <p:cNvSpPr/>
          <p:nvPr/>
        </p:nvSpPr>
        <p:spPr>
          <a:xfrm>
            <a:off x="1147604" y="1945401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pic>
        <p:nvPicPr>
          <p:cNvPr id="9" name="Объект 8" descr="Изображение выглядит как Вымышленный персонаж, Мультфильм, Анимация, графическая вста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ED129A-AECB-5397-C838-0F5F9308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40" y="1390085"/>
            <a:ext cx="1185758" cy="1325563"/>
          </a:xfrm>
        </p:spPr>
      </p:pic>
      <p:pic>
        <p:nvPicPr>
          <p:cNvPr id="4100" name="Picture 4" descr="Free bash terminal linux vector">
            <a:extLst>
              <a:ext uri="{FF2B5EF4-FFF2-40B4-BE49-F238E27FC236}">
                <a16:creationId xmlns:a16="http://schemas.microsoft.com/office/drawing/2014/main" id="{1ABD2C77-2689-9ED2-EBA6-1772F142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48" y="278166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B700E-D70F-A913-7A53-A2B861A82FC6}"/>
              </a:ext>
            </a:extLst>
          </p:cNvPr>
          <p:cNvSpPr txBox="1"/>
          <p:nvPr/>
        </p:nvSpPr>
        <p:spPr>
          <a:xfrm>
            <a:off x="1671171" y="2844225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CD1BBD-19FB-A2A5-76FA-181248B2C61D}"/>
              </a:ext>
            </a:extLst>
          </p:cNvPr>
          <p:cNvSpPr/>
          <p:nvPr/>
        </p:nvSpPr>
        <p:spPr>
          <a:xfrm>
            <a:off x="4963740" y="1967133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Host</a:t>
            </a:r>
            <a:endParaRPr lang="ru-RU" dirty="0"/>
          </a:p>
        </p:txBody>
      </p:sp>
      <p:pic>
        <p:nvPicPr>
          <p:cNvPr id="4104" name="Picture 8" descr="Free server icon technology vector">
            <a:extLst>
              <a:ext uri="{FF2B5EF4-FFF2-40B4-BE49-F238E27FC236}">
                <a16:creationId xmlns:a16="http://schemas.microsoft.com/office/drawing/2014/main" id="{BF941AB7-3C69-38C7-59BC-44605663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64" y="1690688"/>
            <a:ext cx="1387582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B4ADAFF-CACA-69D6-FD95-EF5322F0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400749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Сформированное изображение">
            <a:extLst>
              <a:ext uri="{FF2B5EF4-FFF2-40B4-BE49-F238E27FC236}">
                <a16:creationId xmlns:a16="http://schemas.microsoft.com/office/drawing/2014/main" id="{35936341-FB47-CC10-A0A1-616922E6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43" y="5167312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619A9B-CA5C-90D5-FE95-18104DADE96E}"/>
              </a:ext>
            </a:extLst>
          </p:cNvPr>
          <p:cNvSpPr/>
          <p:nvPr/>
        </p:nvSpPr>
        <p:spPr>
          <a:xfrm>
            <a:off x="8728470" y="1916778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Hub</a:t>
            </a:r>
            <a:endParaRPr lang="ru-RU" dirty="0"/>
          </a:p>
        </p:txBody>
      </p:sp>
      <p:pic>
        <p:nvPicPr>
          <p:cNvPr id="14" name="Рисунок 13" descr="Изображение выглядит как графическая вставка, мультфильм, иллюстрация, Морское млекопитающе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22AA59-A281-71BC-794F-24548FF262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12" b="89202" l="9920" r="91421">
                        <a14:foregroundMark x1="33512" y1="88732" x2="54155" y2="85915"/>
                        <a14:foregroundMark x1="54155" y1="85915" x2="54155" y2="85446"/>
                        <a14:foregroundMark x1="91421" y1="38028" x2="91421" y2="38028"/>
                        <a14:foregroundMark x1="91421" y1="38028" x2="91421" y2="38028"/>
                        <a14:foregroundMark x1="39410" y1="69484" x2="39410" y2="69484"/>
                        <a14:foregroundMark x1="39410" y1="69484" x2="40483" y2="69484"/>
                        <a14:foregroundMark x1="40483" y1="69484" x2="40483" y2="69484"/>
                        <a14:foregroundMark x1="40483" y1="69484" x2="40483" y2="69484"/>
                        <a14:foregroundMark x1="40483" y1="69484" x2="43968" y2="73709"/>
                        <a14:foregroundMark x1="53619" y1="7512" x2="50134" y2="8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6" y="1584669"/>
            <a:ext cx="1980540" cy="1130979"/>
          </a:xfrm>
          <a:prstGeom prst="rect">
            <a:avLst/>
          </a:prstGeom>
        </p:spPr>
      </p:pic>
      <p:pic>
        <p:nvPicPr>
          <p:cNvPr id="15" name="Picture 14" descr="Сформированное изображение">
            <a:extLst>
              <a:ext uri="{FF2B5EF4-FFF2-40B4-BE49-F238E27FC236}">
                <a16:creationId xmlns:a16="http://schemas.microsoft.com/office/drawing/2014/main" id="{0B04119B-5A78-DB37-E1D0-0D418DE2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84" y="3899330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C03ED-D145-A2D0-20A8-EA40F0094B2D}"/>
              </a:ext>
            </a:extLst>
          </p:cNvPr>
          <p:cNvSpPr txBox="1"/>
          <p:nvPr/>
        </p:nvSpPr>
        <p:spPr>
          <a:xfrm>
            <a:off x="5662869" y="3303052"/>
            <a:ext cx="20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Engine</a:t>
            </a:r>
            <a:endParaRPr lang="ru-RU" dirty="0"/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EFEF9DFB-2730-B54C-D393-C3B430D9F74A}"/>
              </a:ext>
            </a:extLst>
          </p:cNvPr>
          <p:cNvCxnSpPr>
            <a:cxnSpLocks/>
            <a:stCxn id="15" idx="1"/>
            <a:endCxn id="4102" idx="3"/>
          </p:cNvCxnSpPr>
          <p:nvPr/>
        </p:nvCxnSpPr>
        <p:spPr>
          <a:xfrm rot="10800000">
            <a:off x="8025910" y="3132314"/>
            <a:ext cx="1537774" cy="15754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C2D1C08D-B9DC-FC76-54AF-13D3B60F9EB9}"/>
              </a:ext>
            </a:extLst>
          </p:cNvPr>
          <p:cNvCxnSpPr>
            <a:cxnSpLocks/>
            <a:stCxn id="15" idx="1"/>
            <a:endCxn id="4110" idx="3"/>
          </p:cNvCxnSpPr>
          <p:nvPr/>
        </p:nvCxnSpPr>
        <p:spPr>
          <a:xfrm rot="10800000" flipV="1">
            <a:off x="8563968" y="4707742"/>
            <a:ext cx="999717" cy="1267982"/>
          </a:xfrm>
          <a:prstGeom prst="bentConnector3">
            <a:avLst>
              <a:gd name="adj1" fmla="val 757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16">
            <a:extLst>
              <a:ext uri="{FF2B5EF4-FFF2-40B4-BE49-F238E27FC236}">
                <a16:creationId xmlns:a16="http://schemas.microsoft.com/office/drawing/2014/main" id="{103F15AB-6795-BDB3-6FE4-D3ADAC92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49" y="4431350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41B9C1BB-9103-888B-EEB6-60B6FF220EAB}"/>
              </a:ext>
            </a:extLst>
          </p:cNvPr>
          <p:cNvCxnSpPr>
            <a:stCxn id="39" idx="1"/>
            <a:endCxn id="4108" idx="3"/>
          </p:cNvCxnSpPr>
          <p:nvPr/>
        </p:nvCxnSpPr>
        <p:spPr>
          <a:xfrm rot="10800000">
            <a:off x="6187367" y="4894831"/>
            <a:ext cx="937282" cy="17709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9E88C140-03AD-CDAA-F8E4-08C78A79CE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4252422"/>
            <a:ext cx="1028649" cy="26434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Free pirate corsair captain vector">
            <a:extLst>
              <a:ext uri="{FF2B5EF4-FFF2-40B4-BE49-F238E27FC236}">
                <a16:creationId xmlns:a16="http://schemas.microsoft.com/office/drawing/2014/main" id="{B1732416-8E74-5778-5BE6-F0533D86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05" y="2652341"/>
            <a:ext cx="511483" cy="6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6B02D5-3DC5-E28F-E590-583A45B1489C}"/>
              </a:ext>
            </a:extLst>
          </p:cNvPr>
          <p:cNvSpPr txBox="1"/>
          <p:nvPr/>
        </p:nvSpPr>
        <p:spPr>
          <a:xfrm>
            <a:off x="9927978" y="5192988"/>
            <a:ext cx="1252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образов</a:t>
            </a:r>
          </a:p>
        </p:txBody>
      </p:sp>
    </p:spTree>
    <p:extLst>
      <p:ext uri="{BB962C8B-B14F-4D97-AF65-F5344CB8AC3E}">
        <p14:creationId xmlns:p14="http://schemas.microsoft.com/office/powerpoint/2010/main" val="76789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Сформированное изображение">
            <a:extLst>
              <a:ext uri="{FF2B5EF4-FFF2-40B4-BE49-F238E27FC236}">
                <a16:creationId xmlns:a16="http://schemas.microsoft.com/office/drawing/2014/main" id="{E0C8E275-0236-CCB8-4F7D-FAD31151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3" y="4714778"/>
            <a:ext cx="1309915" cy="13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FE3C4-BA7B-9BED-FA7C-921CFC79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запустить весь процесс?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2BFEC-1EDB-3A21-9E35-01351E1A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32" y="1893623"/>
            <a:ext cx="5967636" cy="1377548"/>
          </a:xfrm>
        </p:spPr>
        <p:txBody>
          <a:bodyPr/>
          <a:lstStyle/>
          <a:p>
            <a:r>
              <a:rPr lang="ru-RU" dirty="0"/>
              <a:t>Прежде чем ввести команду, необходимо дать инструкции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E60E0-55FB-DE37-B932-DBB115985F74}"/>
              </a:ext>
            </a:extLst>
          </p:cNvPr>
          <p:cNvSpPr txBox="1"/>
          <p:nvPr/>
        </p:nvSpPr>
        <p:spPr>
          <a:xfrm>
            <a:off x="8468939" y="2390454"/>
            <a:ext cx="20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 descr="Изображение выглядит как текст, Шрифт, логотип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6311B98-1047-73FC-51D0-F754F2CA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2714" l="9709" r="97087">
                        <a14:foregroundMark x1="18447" y1="84171" x2="81877" y2="85678"/>
                        <a14:foregroundMark x1="81877" y1="85678" x2="33657" y2="89196"/>
                        <a14:foregroundMark x1="43689" y1="85427" x2="48867" y2="80653"/>
                        <a14:foregroundMark x1="81230" y1="82412" x2="81877" y2="82915"/>
                        <a14:foregroundMark x1="90615" y1="82915" x2="77994" y2="87437"/>
                        <a14:foregroundMark x1="94175" y1="81910" x2="92880" y2="83417"/>
                        <a14:foregroundMark x1="31715" y1="73618" x2="45307" y2="77387"/>
                        <a14:foregroundMark x1="39806" y1="77889" x2="51780" y2="80402"/>
                        <a14:foregroundMark x1="33657" y1="77889" x2="13592" y2="90201"/>
                        <a14:foregroundMark x1="13592" y1="90201" x2="12621" y2="81658"/>
                        <a14:foregroundMark x1="94175" y1="92714" x2="15210" y2="90452"/>
                        <a14:foregroundMark x1="82201" y1="28392" x2="95793" y2="31658"/>
                        <a14:foregroundMark x1="97087" y1="35930" x2="77023" y2="24121"/>
                        <a14:foregroundMark x1="77023" y1="24121" x2="73463" y2="15578"/>
                        <a14:foregroundMark x1="71521" y1="12312" x2="19417" y2="11558"/>
                        <a14:foregroundMark x1="19417" y1="11558" x2="13916" y2="78141"/>
                        <a14:foregroundMark x1="13916" y1="78141" x2="14887" y2="83920"/>
                        <a14:foregroundMark x1="14563" y1="11307" x2="16181" y2="58040"/>
                        <a14:foregroundMark x1="16181" y1="58040" x2="10356" y2="38442"/>
                        <a14:foregroundMark x1="11327" y1="46734" x2="13916" y2="70603"/>
                        <a14:foregroundMark x1="14239" y1="72864" x2="12945" y2="51759"/>
                        <a14:foregroundMark x1="12945" y1="51759" x2="15534" y2="67337"/>
                        <a14:foregroundMark x1="81230" y1="33417" x2="78641" y2="27889"/>
                        <a14:foregroundMark x1="68932" y1="13065" x2="69903" y2="26382"/>
                        <a14:foregroundMark x1="83172" y1="76382" x2="53722" y2="80151"/>
                        <a14:foregroundMark x1="53722" y1="80151" x2="60841" y2="77136"/>
                        <a14:foregroundMark x1="87055" y1="77136" x2="94822" y2="77387"/>
                        <a14:foregroundMark x1="94822" y1="77387" x2="94175" y2="37688"/>
                        <a14:foregroundMark x1="96764" y1="38442" x2="94822" y2="77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26" y="3015510"/>
            <a:ext cx="1176805" cy="1515755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B935A0F-43D0-062E-AEEF-FB3C514F7A3E}"/>
              </a:ext>
            </a:extLst>
          </p:cNvPr>
          <p:cNvSpPr/>
          <p:nvPr/>
        </p:nvSpPr>
        <p:spPr>
          <a:xfrm>
            <a:off x="4606776" y="3508112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04EBE3F8-124F-D4C5-B44A-6EB0F24483C1}"/>
              </a:ext>
            </a:extLst>
          </p:cNvPr>
          <p:cNvSpPr/>
          <p:nvPr/>
        </p:nvSpPr>
        <p:spPr>
          <a:xfrm>
            <a:off x="4606775" y="5063367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4" descr="Free bash terminal linux vector">
            <a:extLst>
              <a:ext uri="{FF2B5EF4-FFF2-40B4-BE49-F238E27FC236}">
                <a16:creationId xmlns:a16="http://schemas.microsoft.com/office/drawing/2014/main" id="{5FB6A3BC-113E-88BD-7979-BBE8CE41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30" y="350811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B1260-7A92-8DCF-56D8-3E10E4CF6643}"/>
              </a:ext>
            </a:extLst>
          </p:cNvPr>
          <p:cNvSpPr txBox="1"/>
          <p:nvPr/>
        </p:nvSpPr>
        <p:spPr>
          <a:xfrm>
            <a:off x="8667252" y="3586792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454B9-1A29-8406-A1B4-B07C3C8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файла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09ECB-CD39-C798-1BAD-2585DAE0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042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postgres:14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scraper_database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POSTGRES_PASSWORD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linktextdb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:/var/lib/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/data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:/docker-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initdb.d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"5433:5432"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ru-RU" dirty="0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6197A69E-4CA9-598B-F745-E39CFAAA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80" y="1886994"/>
            <a:ext cx="3415298" cy="341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A53C4-B63A-B53E-4D25-9DCF1B5D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61DA8-6435-D7E0-A0B6-3508DCCB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326D3-1973-47F4-EF2F-34848E964E29}"/>
              </a:ext>
            </a:extLst>
          </p:cNvPr>
          <p:cNvSpPr/>
          <p:nvPr/>
        </p:nvSpPr>
        <p:spPr>
          <a:xfrm>
            <a:off x="1221246" y="2066604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EFE51D-713F-1ECD-7764-B458798C54AC}"/>
              </a:ext>
            </a:extLst>
          </p:cNvPr>
          <p:cNvSpPr/>
          <p:nvPr/>
        </p:nvSpPr>
        <p:spPr>
          <a:xfrm>
            <a:off x="425288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technology_id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Project_base_num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Product_link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7D0E81-41F6-7B3B-6117-650D7A1A12A2}"/>
              </a:ext>
            </a:extLst>
          </p:cNvPr>
          <p:cNvSpPr/>
          <p:nvPr/>
        </p:nvSpPr>
        <p:spPr>
          <a:xfrm>
            <a:off x="741339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B006975D-FD8D-B09D-AD71-9F26F074D4F0}"/>
              </a:ext>
            </a:extLst>
          </p:cNvPr>
          <p:cNvCxnSpPr>
            <a:cxnSpLocks/>
          </p:cNvCxnSpPr>
          <p:nvPr/>
        </p:nvCxnSpPr>
        <p:spPr>
          <a:xfrm flipV="1">
            <a:off x="1939264" y="2790731"/>
            <a:ext cx="2313616" cy="375916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D6B9F52E-4E05-0B8B-683D-5D52EB903C1F}"/>
              </a:ext>
            </a:extLst>
          </p:cNvPr>
          <p:cNvCxnSpPr>
            <a:cxnSpLocks/>
          </p:cNvCxnSpPr>
          <p:nvPr/>
        </p:nvCxnSpPr>
        <p:spPr>
          <a:xfrm>
            <a:off x="5222512" y="2509997"/>
            <a:ext cx="2236905" cy="656650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0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1193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technology_id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technologies(id)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vendor_name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contractors_num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project_base_num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136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A030-0DEC-6B67-3F8E-EAAEB413178F}"/>
              </a:ext>
            </a:extLst>
          </p:cNvPr>
          <p:cNvSpPr txBox="1"/>
          <p:nvPr/>
        </p:nvSpPr>
        <p:spPr>
          <a:xfrm>
            <a:off x="1084700" y="2331604"/>
            <a:ext cx="6097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product_attrs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attr_name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attr_value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16757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8202B-535D-2FAE-5CB0-A07CF226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Превратим наш парсер в Докер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FC3FC-8673-B0E0-3BBD-0BE17407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Это у нас уже есть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r_scraper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r_scraper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on-failure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698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Предположим, вы написали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/>
              <a:t>Он проходит по списку ссылок</a:t>
            </a:r>
          </a:p>
          <a:p>
            <a:r>
              <a:rPr lang="ru-RU" dirty="0"/>
              <a:t>Сохраняет всю информацию в оперативную память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091F4-5F05-0A36-BE94-9965264D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Докерфайл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C30E3-B995-AAFD-D148-6D7E1FB6F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rocker/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r-base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libxml2-dev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libcurl4-openssl-dev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libssl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(c('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rvest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'DBI', 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RPostgres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'), repos='https://cloud.r-project.org')"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84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4A8DF-3259-00A3-3645-87F37E2B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отходите…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46FDF-1958-A9C3-A12E-891ED022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BB71B00F-A741-6992-BBAE-12F90FBC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Потом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775152" y="1141465"/>
            <a:ext cx="2933444" cy="187478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Было отключение энергии? Ну вот, все данные пропали</a:t>
            </a:r>
          </a:p>
        </p:txBody>
      </p:sp>
    </p:spTree>
    <p:extLst>
      <p:ext uri="{BB962C8B-B14F-4D97-AF65-F5344CB8AC3E}">
        <p14:creationId xmlns:p14="http://schemas.microsoft.com/office/powerpoint/2010/main" val="207899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решили сделать небольшое изменение в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/>
              <a:t>Он проходит по списку ссылок</a:t>
            </a:r>
          </a:p>
          <a:p>
            <a:r>
              <a:rPr lang="ru-RU" dirty="0"/>
              <a:t>Сохраняет всю информацию в оперативную память</a:t>
            </a:r>
          </a:p>
          <a:p>
            <a:r>
              <a:rPr lang="ru-RU" dirty="0"/>
              <a:t>Периодически сохраняет данные в формате </a:t>
            </a:r>
            <a:r>
              <a:rPr lang="en-US" dirty="0"/>
              <a:t>csv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23406-B5DF-499F-28A1-35CFE95B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E98A5-C56A-9ACA-7B28-DF1B7135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Сформированное изображение">
            <a:extLst>
              <a:ext uri="{FF2B5EF4-FFF2-40B4-BE49-F238E27FC236}">
                <a16:creationId xmlns:a16="http://schemas.microsoft.com/office/drawing/2014/main" id="{78F8F2C5-BBEE-989A-C202-F70BA2C3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Опять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завис и ничего не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парсил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всю ночь?! Отлично…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Так еще и сайт не дал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спарсить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часть ссылок до этого</a:t>
            </a:r>
          </a:p>
        </p:txBody>
      </p:sp>
    </p:spTree>
    <p:extLst>
      <p:ext uri="{BB962C8B-B14F-4D97-AF65-F5344CB8AC3E}">
        <p14:creationId xmlns:p14="http://schemas.microsoft.com/office/powerpoint/2010/main" val="338898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B6510-0572-7368-3B5B-052E8E00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06" y="2942628"/>
            <a:ext cx="10515600" cy="1325563"/>
          </a:xfrm>
        </p:spPr>
        <p:txBody>
          <a:bodyPr/>
          <a:lstStyle/>
          <a:p>
            <a:r>
              <a:rPr lang="ru-RU" dirty="0"/>
              <a:t>На помощь приходят </a:t>
            </a:r>
            <a:r>
              <a:rPr lang="en-US" dirty="0"/>
              <a:t>Docker </a:t>
            </a:r>
            <a:r>
              <a:rPr lang="ru-RU" dirty="0"/>
              <a:t>и СУБД</a:t>
            </a:r>
            <a:br>
              <a:rPr lang="ru-RU" dirty="0"/>
            </a:br>
            <a:r>
              <a:rPr lang="ru-RU" dirty="0"/>
              <a:t>Но почему?</a:t>
            </a:r>
          </a:p>
        </p:txBody>
      </p:sp>
    </p:spTree>
    <p:extLst>
      <p:ext uri="{BB962C8B-B14F-4D97-AF65-F5344CB8AC3E}">
        <p14:creationId xmlns:p14="http://schemas.microsoft.com/office/powerpoint/2010/main" val="2038872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1138</Words>
  <Application>Microsoft Office PowerPoint</Application>
  <PresentationFormat>Широкоэкранный</PresentationFormat>
  <Paragraphs>168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Arial Black</vt:lpstr>
      <vt:lpstr>Consolas</vt:lpstr>
      <vt:lpstr>Courier New</vt:lpstr>
      <vt:lpstr>Тема Office</vt:lpstr>
      <vt:lpstr>Парсинг без боли и страха: с помощью Docker и СУБД</vt:lpstr>
      <vt:lpstr>Парсинг</vt:lpstr>
      <vt:lpstr>Предположим, вы написали парсер</vt:lpstr>
      <vt:lpstr>Вы отходите…</vt:lpstr>
      <vt:lpstr>Потом приходите…</vt:lpstr>
      <vt:lpstr>Вы решили сделать небольшое изменение в парсер</vt:lpstr>
      <vt:lpstr>Презентация PowerPoint</vt:lpstr>
      <vt:lpstr>Опять приходите…</vt:lpstr>
      <vt:lpstr>На помощь приходят Docker и СУБД Но почему?</vt:lpstr>
      <vt:lpstr>Что же такое Docker?</vt:lpstr>
      <vt:lpstr>Что бы дал Docker</vt:lpstr>
      <vt:lpstr>Что такое СУБД?</vt:lpstr>
      <vt:lpstr>Что бы дала СУБД</vt:lpstr>
      <vt:lpstr>Давайте перейдем к простому примеру и поймем логику парсинга</vt:lpstr>
      <vt:lpstr>Мы можем воспользоваться порталом TAdviser, агрегирующим эту информацию </vt:lpstr>
      <vt:lpstr>Применение библиотеки rvest (1)</vt:lpstr>
      <vt:lpstr>Применение библиотеки rvest (2)</vt:lpstr>
      <vt:lpstr>Извлечение ссылок из элементов </vt:lpstr>
      <vt:lpstr>Попробуйте написать код для извлечения названий технологий из тех же элементов</vt:lpstr>
      <vt:lpstr>Второй слой</vt:lpstr>
      <vt:lpstr>Третий слой</vt:lpstr>
      <vt:lpstr>Архитектура Docker</vt:lpstr>
      <vt:lpstr>Как запустить весь процесс?</vt:lpstr>
      <vt:lpstr>Содержание файла</vt:lpstr>
      <vt:lpstr>Логика парсинга</vt:lpstr>
      <vt:lpstr>Init.sql</vt:lpstr>
      <vt:lpstr>Init.sql</vt:lpstr>
      <vt:lpstr>Init.sql</vt:lpstr>
      <vt:lpstr>Превратим наш парсер в Докер</vt:lpstr>
      <vt:lpstr>Докерфайл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ivanovegor1648@gmail.com</dc:creator>
  <cp:lastModifiedBy>ivanovegor1648@gmail.com</cp:lastModifiedBy>
  <cp:revision>9</cp:revision>
  <dcterms:created xsi:type="dcterms:W3CDTF">2025-05-04T14:03:26Z</dcterms:created>
  <dcterms:modified xsi:type="dcterms:W3CDTF">2025-05-06T07:18:47Z</dcterms:modified>
</cp:coreProperties>
</file>